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635" r:id="rId2"/>
    <p:sldId id="627" r:id="rId3"/>
    <p:sldId id="628" r:id="rId4"/>
    <p:sldId id="502" r:id="rId5"/>
    <p:sldId id="629" r:id="rId6"/>
    <p:sldId id="504" r:id="rId7"/>
    <p:sldId id="505" r:id="rId8"/>
    <p:sldId id="506" r:id="rId9"/>
    <p:sldId id="516" r:id="rId10"/>
    <p:sldId id="630" r:id="rId11"/>
    <p:sldId id="520" r:id="rId12"/>
    <p:sldId id="631" r:id="rId13"/>
    <p:sldId id="521" r:id="rId14"/>
    <p:sldId id="522" r:id="rId15"/>
    <p:sldId id="524" r:id="rId16"/>
    <p:sldId id="525" r:id="rId17"/>
    <p:sldId id="526" r:id="rId18"/>
    <p:sldId id="508" r:id="rId19"/>
    <p:sldId id="509" r:id="rId20"/>
    <p:sldId id="512" r:id="rId21"/>
    <p:sldId id="527" r:id="rId22"/>
    <p:sldId id="632" r:id="rId23"/>
    <p:sldId id="633" r:id="rId24"/>
    <p:sldId id="514" r:id="rId25"/>
    <p:sldId id="515" r:id="rId26"/>
    <p:sldId id="63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2728"/>
    <a:srgbClr val="660066"/>
    <a:srgbClr val="0076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06" autoAdjust="0"/>
    <p:restoredTop sz="91935" autoAdjust="0"/>
  </p:normalViewPr>
  <p:slideViewPr>
    <p:cSldViewPr showGuides="1">
      <p:cViewPr varScale="1">
        <p:scale>
          <a:sx n="94" d="100"/>
          <a:sy n="94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1B5AC52-11BF-41E2-8635-661A0CC74821}" type="datetimeFigureOut">
              <a:rPr lang="en-US"/>
              <a:pPr>
                <a:defRPr/>
              </a:pPr>
              <a:t>10/31/2020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B0644E-6657-45E3-82F9-0ACB63244027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8B2B4C-9C3E-4985-A899-28FA7C3031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46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59EA-7B99-453E-821A-9F3947800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84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C71AC-8704-48F3-9C3E-70CC8799A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04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21644-65D8-4386-8CE3-835247E8F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50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127CB-3DD4-426C-85F5-4AD8D61B0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13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6FA5E-1824-4C52-9F71-C6C6D000C7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86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DF8E0D-BAA3-41B8-9B98-359096DEE3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6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85532-91FA-4AF8-A1E7-E8DFA37D0B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09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D1EF4-DFFD-4121-9B78-347AD2AEE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78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29FCC-2173-42D8-8803-A9E9D8500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04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7C225-219D-4272-99E4-C86BB89D7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63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solidFill>
                  <a:srgbClr val="FFFFFF"/>
                </a:solidFill>
              </a:defRPr>
            </a:lvl1pPr>
          </a:lstStyle>
          <a:p>
            <a:fld id="{0471357B-F401-4518-920E-CE1EEA6355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22" r:id="rId2"/>
    <p:sldLayoutId id="2147484223" r:id="rId3"/>
    <p:sldLayoutId id="2147484224" r:id="rId4"/>
    <p:sldLayoutId id="2147484231" r:id="rId5"/>
    <p:sldLayoutId id="2147484232" r:id="rId6"/>
    <p:sldLayoutId id="2147484225" r:id="rId7"/>
    <p:sldLayoutId id="2147484226" r:id="rId8"/>
    <p:sldLayoutId id="2147484227" r:id="rId9"/>
    <p:sldLayoutId id="2147484228" r:id="rId10"/>
    <p:sldLayoutId id="21474842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B58B80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B58B80"/>
        </a:buClr>
        <a:buFont typeface="Georgia" panose="02040502050405020303" pitchFamily="18" charset="0"/>
        <a:buChar char="▫"/>
        <a:defRPr sz="2000" kern="1200">
          <a:solidFill>
            <a:srgbClr val="B58B8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  <a:cs typeface="Times New Roman" panose="02020603050405020304" pitchFamily="18" charset="0"/>
              </a:rPr>
              <a:t>Picorna virus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934200" y="4648200"/>
            <a:ext cx="2362200" cy="10048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Dr.R.S.Gopika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Prof &amp;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HoD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Dept Pathology 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SKHMC</a:t>
            </a:r>
            <a:endParaRPr lang="en-GB" sz="2000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507038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</a:t>
            </a:r>
            <a:r>
              <a:rPr lang="en-US" altLang="en-US" b="1" smtClean="0">
                <a:solidFill>
                  <a:srgbClr val="660066"/>
                </a:solidFill>
              </a:rPr>
              <a:t>Spread to CNS/spinal cord: </a:t>
            </a:r>
            <a:r>
              <a:rPr lang="en-US" altLang="en-US" smtClean="0">
                <a:solidFill>
                  <a:srgbClr val="660066"/>
                </a:solidFill>
              </a:rPr>
              <a:t>is either by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-  Hematogenous spread(MC),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- Direct Neural spread (occurs following tonsillectomy, where the virus may spread via glossopharyngeal nerve present in the tonsillar fossa). </a:t>
            </a:r>
          </a:p>
          <a:p>
            <a:pPr>
              <a:buFont typeface="Georgia" panose="02040502050405020303" pitchFamily="18" charset="0"/>
              <a:buNone/>
            </a:pPr>
            <a:endParaRPr lang="en-US" altLang="en-US" smtClean="0">
              <a:solidFill>
                <a:srgbClr val="660066"/>
              </a:solidFill>
            </a:endParaRP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</a:t>
            </a:r>
            <a:r>
              <a:rPr lang="en-US" altLang="en-US" b="1" smtClean="0">
                <a:solidFill>
                  <a:srgbClr val="660066"/>
                </a:solidFill>
              </a:rPr>
              <a:t>Site of action: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Motor nerve ending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-  anterior horn cells of the spinal cord</a:t>
            </a:r>
          </a:p>
          <a:p>
            <a:pPr>
              <a:buFont typeface="Georgia" panose="02040502050405020303" pitchFamily="18" charset="0"/>
              <a:buNone/>
            </a:pPr>
            <a:endParaRPr lang="en-US" altLang="en-US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Pathology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73638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b="1" smtClean="0">
                <a:solidFill>
                  <a:srgbClr val="660066"/>
                </a:solidFill>
              </a:rPr>
              <a:t>Neuron degeneration: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b="1" smtClean="0">
                <a:solidFill>
                  <a:srgbClr val="660066"/>
                </a:solidFill>
              </a:rPr>
              <a:t>    </a:t>
            </a:r>
            <a:r>
              <a:rPr lang="en-US" altLang="en-US" smtClean="0">
                <a:solidFill>
                  <a:srgbClr val="660066"/>
                </a:solidFill>
              </a:rPr>
              <a:t>Earliest change in neuron is the degeneration of Nissl body (aggregated ribosomes, normally found in the cytoplasm of neurons).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•  Pathological changes are always more extensive than distribution of </a:t>
            </a:r>
            <a:r>
              <a:rPr lang="en-US" altLang="en-US" b="1" smtClean="0">
                <a:solidFill>
                  <a:srgbClr val="660066"/>
                </a:solidFill>
              </a:rPr>
              <a:t>paralysis.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Destroy the Anterior horn cells of the Spinal Cord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Do not Multiply in Muscles only muscles manifest with weakness and </a:t>
            </a:r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flaccid paralysis </a:t>
            </a: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result is secondary.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Occasionally produce Myocarditis, Lymphatic hyperplasia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</a:rPr>
              <a:t>c/m</a:t>
            </a:r>
            <a:r>
              <a:rPr lang="en-US" altLang="en-US" smtClean="0"/>
              <a:t>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3638"/>
          </a:xfrm>
        </p:spPr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</a:rPr>
              <a:t>IP- 7–14 days.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It manifests in four forms:</a:t>
            </a:r>
          </a:p>
          <a:p>
            <a:r>
              <a:rPr lang="en-US" altLang="en-US" b="1" smtClean="0">
                <a:solidFill>
                  <a:srgbClr val="660066"/>
                </a:solidFill>
              </a:rPr>
              <a:t>Inapparent infection: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b="1" smtClean="0">
                <a:solidFill>
                  <a:srgbClr val="660066"/>
                </a:solidFill>
              </a:rPr>
              <a:t>       </a:t>
            </a:r>
            <a:r>
              <a:rPr lang="en-US" altLang="en-US" smtClean="0">
                <a:solidFill>
                  <a:srgbClr val="660066"/>
                </a:solidFill>
              </a:rPr>
              <a:t>Following  infection,  the  majority  (91–96%)  of  cases  are asymptomatic.</a:t>
            </a:r>
          </a:p>
          <a:p>
            <a:r>
              <a:rPr lang="en-US" altLang="en-US" smtClean="0">
                <a:solidFill>
                  <a:srgbClr val="660066"/>
                </a:solidFill>
              </a:rPr>
              <a:t> </a:t>
            </a:r>
            <a:r>
              <a:rPr lang="en-US" altLang="en-US" b="1" smtClean="0">
                <a:solidFill>
                  <a:srgbClr val="660066"/>
                </a:solidFill>
              </a:rPr>
              <a:t>Abortive infection: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b="1" smtClean="0">
                <a:solidFill>
                  <a:srgbClr val="660066"/>
                </a:solidFill>
              </a:rPr>
              <a:t>        5</a:t>
            </a:r>
            <a:r>
              <a:rPr lang="en-US" altLang="en-US" smtClean="0">
                <a:solidFill>
                  <a:srgbClr val="660066"/>
                </a:solidFill>
              </a:rPr>
              <a:t>% of patients develop minor illness (fever and malaise).</a:t>
            </a:r>
          </a:p>
          <a:p>
            <a:r>
              <a:rPr lang="en-US" altLang="en-US" b="1" smtClean="0">
                <a:solidFill>
                  <a:srgbClr val="660066"/>
                </a:solidFill>
              </a:rPr>
              <a:t>Nonparalytic Poliomyelitis: 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   Seen in 1% of patients, presented as aseptic meningitis.</a:t>
            </a:r>
          </a:p>
          <a:p>
            <a:r>
              <a:rPr lang="en-US" altLang="en-US" smtClean="0">
                <a:solidFill>
                  <a:srgbClr val="660066"/>
                </a:solidFill>
              </a:rPr>
              <a:t> </a:t>
            </a:r>
            <a:r>
              <a:rPr lang="en-US" altLang="en-US" b="1" smtClean="0">
                <a:solidFill>
                  <a:srgbClr val="660066"/>
                </a:solidFill>
              </a:rPr>
              <a:t>Paralytic Poliomyelitis :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b="1" smtClean="0">
                <a:solidFill>
                  <a:srgbClr val="660066"/>
                </a:solidFill>
              </a:rPr>
              <a:t>     </a:t>
            </a:r>
            <a:r>
              <a:rPr lang="en-US" altLang="en-US" smtClean="0">
                <a:solidFill>
                  <a:srgbClr val="660066"/>
                </a:solidFill>
              </a:rPr>
              <a:t>is the least common form (&lt; 1%),  flaccid paralysis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According to Symptoms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24350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three basic patterns of polio infection     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     - subclinical infections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     - nonparalytic and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     - paralytic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Subclinical Infection -Symptoms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General discomfort or uneasiness (malaise)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Headache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 Slight fever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Sore throat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Vomiting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Nonparalytic/abortive polio</a:t>
            </a: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/>
            </a:r>
            <a:b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</a:br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6438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Signs and symptoms of non-paralytic polio can last from one to 10 days. 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fever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sore throat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headache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Vomiting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fatigue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meningitis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Paralytic polio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638"/>
          </a:xfrm>
        </p:spPr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1 % of polio cases can develop into paralytic polio.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leads to paralysis in </a:t>
            </a:r>
          </a:p>
          <a:p>
            <a:pPr lvl="1"/>
            <a:r>
              <a:rPr lang="en-US" altLang="en-US" sz="2800" smtClean="0">
                <a:solidFill>
                  <a:srgbClr val="660066"/>
                </a:solidFill>
                <a:cs typeface="Times New Roman" panose="02020603050405020304" pitchFamily="18" charset="0"/>
              </a:rPr>
              <a:t>the spinal cord (spinal polio),</a:t>
            </a:r>
          </a:p>
          <a:p>
            <a:pPr lvl="1"/>
            <a:r>
              <a:rPr lang="en-US" altLang="en-US" sz="2800" smtClean="0">
                <a:solidFill>
                  <a:srgbClr val="660066"/>
                </a:solidFill>
                <a:cs typeface="Times New Roman" panose="02020603050405020304" pitchFamily="18" charset="0"/>
              </a:rPr>
              <a:t> brainstem (bulbar polio), </a:t>
            </a:r>
          </a:p>
          <a:p>
            <a:pPr lvl="1"/>
            <a:r>
              <a:rPr lang="en-US" altLang="en-US" sz="2800" smtClean="0">
                <a:solidFill>
                  <a:srgbClr val="660066"/>
                </a:solidFill>
                <a:cs typeface="Times New Roman" panose="02020603050405020304" pitchFamily="18" charset="0"/>
              </a:rPr>
              <a:t>or both (bulbospinal polio).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Paralytic polio</a:t>
            </a:r>
            <a:endParaRPr lang="en-US" altLang="en-US" smtClean="0">
              <a:solidFill>
                <a:srgbClr val="660066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Initial symptoms are similar to non-paralytic polio. But after a week, more severe symptoms will appear. These symptoms include: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loss of reflexes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severe spasms and muscle pain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loose and floppy limbs, sometimes on just one side of the body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sudden paralysis, temporary or permanent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deformed limbs, especially the hips, ankles, and feet</a:t>
            </a:r>
          </a:p>
          <a:p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endParaRPr lang="en-US" altLang="en-US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Spinal polio </a:t>
            </a: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/>
            </a:r>
            <a:b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</a:br>
            <a:endParaRPr lang="en-US" altLang="en-US" smtClean="0">
              <a:solidFill>
                <a:srgbClr val="660066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Most common form of paralytic poliomyelitis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It results from viral invasion of the motor neurons of the anterior horn cells, or the ventral gray matter section in the spinal column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Virus invasion causes inflammation of the nerve cells, leading to damage or destruction of motor neuron ganglia – </a:t>
            </a:r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Flaccid paralysis</a:t>
            </a:r>
          </a:p>
          <a:p>
            <a:endParaRPr lang="en-US" altLang="en-US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Bulbar polio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038"/>
          </a:xfrm>
        </p:spPr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2% of cases of paralytic polio,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Occurs when poliovirus invades and destroys nerves within the bulbar region of the brain stem.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Weakens the muscles supplied by the cranial nerves.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Symptoms of encephalitis-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   fever, pharyngitis, headache, anorexia, nausea, and vomiting.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Illness may progress to aseptic meningitis and menigoencephalitis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Picorna viruses</a:t>
            </a:r>
            <a:endParaRPr lang="en-US" altLang="en-US" b="1" smtClean="0">
              <a:solidFill>
                <a:srgbClr val="660066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</a:rPr>
              <a:t>Family picornaviridae </a:t>
            </a:r>
          </a:p>
          <a:p>
            <a:r>
              <a:rPr lang="en-US" altLang="en-US" smtClean="0">
                <a:solidFill>
                  <a:srgbClr val="660066"/>
                </a:solidFill>
              </a:rPr>
              <a:t>very small - 28–30 nm size</a:t>
            </a:r>
          </a:p>
          <a:p>
            <a:r>
              <a:rPr lang="en-US" altLang="en-US" smtClean="0">
                <a:solidFill>
                  <a:srgbClr val="660066"/>
                </a:solidFill>
              </a:rPr>
              <a:t>Non enveloped viruses</a:t>
            </a:r>
          </a:p>
          <a:p>
            <a:r>
              <a:rPr lang="en-US" altLang="en-US" smtClean="0">
                <a:solidFill>
                  <a:srgbClr val="660066"/>
                </a:solidFill>
              </a:rPr>
              <a:t>Two major groups: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</a:rPr>
              <a:t>Enteroviruses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</a:rPr>
              <a:t>Rhinoviruses</a:t>
            </a:r>
            <a:endParaRPr lang="en-US" altLang="en-US" b="1" smtClean="0">
              <a:solidFill>
                <a:srgbClr val="660066"/>
              </a:solidFill>
            </a:endParaRPr>
          </a:p>
          <a:p>
            <a:endParaRPr lang="en-US" altLang="en-US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762000"/>
          </a:xfrm>
        </p:spPr>
        <p:txBody>
          <a:bodyPr/>
          <a:lstStyle/>
          <a:p>
            <a:r>
              <a:rPr lang="en-US" altLang="en-US" sz="3200" b="1" smtClean="0">
                <a:solidFill>
                  <a:srgbClr val="660066"/>
                </a:solidFill>
                <a:cs typeface="Times New Roman" panose="02020603050405020304" pitchFamily="18" charset="0"/>
              </a:rPr>
              <a:t>CNS manifestations</a:t>
            </a: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73638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Weakness: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Vary from one muscle or group of muscles, to quadriplegia.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Proximal muscles: legs more commonly than arms.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Typically worsens over 2 to 3 days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Bulbar involvement: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producing dysphagia, dysarthria, and difficulty handling secretions.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Cardiovascular &amp; Resp. symptoms…bulbar poliomyelitis</a:t>
            </a:r>
          </a:p>
          <a:p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Post-polio syndrome</a:t>
            </a: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(PPS) </a:t>
            </a:r>
            <a:endParaRPr lang="en-US" altLang="en-US" b="1" smtClean="0">
              <a:solidFill>
                <a:srgbClr val="660066"/>
              </a:solidFill>
              <a:cs typeface="Times New Roman" panose="02020603050405020304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3638"/>
          </a:xfrm>
        </p:spPr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This can occur after 15 to 40 years.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Common symptoms of post-polio syndrome are: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continuing muscle and joint weakness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muscle pain that gets worse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becoming easily exhausted or fatigued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muscle wasting /muscle atrophy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trouble breathing and swallowing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sleep apnea, or sleep-related breathing problems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low tolerance of cold temperatures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new onset of weakness in previously uninvolved muscles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depression</a:t>
            </a:r>
          </a:p>
          <a:p>
            <a:pPr lvl="1"/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trouble with concentration and memory</a:t>
            </a:r>
          </a:p>
          <a:p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Laboratory Diagnosis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4350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Viral isolation from </a:t>
            </a:r>
          </a:p>
          <a:p>
            <a:pPr lvl="1"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Throat swabs- </a:t>
            </a:r>
            <a:r>
              <a:rPr lang="en-US" altLang="en-US" smtClean="0">
                <a:solidFill>
                  <a:srgbClr val="660066"/>
                </a:solidFill>
              </a:rPr>
              <a:t> up to 1 week</a:t>
            </a:r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pPr lvl="1"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Rectal swabs- </a:t>
            </a:r>
            <a:r>
              <a:rPr lang="en-US" altLang="en-US" smtClean="0">
                <a:solidFill>
                  <a:srgbClr val="660066"/>
                </a:solidFill>
              </a:rPr>
              <a:t> 6–8 week)</a:t>
            </a:r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pPr lvl="1"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Stool specimens</a:t>
            </a:r>
            <a:r>
              <a:rPr lang="en-US" altLang="en-US" smtClean="0">
                <a:solidFill>
                  <a:srgbClr val="660066"/>
                </a:solidFill>
              </a:rPr>
              <a:t> –(6–8 week)</a:t>
            </a:r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pPr lvl="1"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Blood-  (3–5 days)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</a:rPr>
              <a:t>Lab</a:t>
            </a:r>
            <a:r>
              <a:rPr lang="en-US" altLang="en-US" smtClean="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126038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endParaRPr lang="en-US" altLang="en-US" smtClean="0">
              <a:solidFill>
                <a:srgbClr val="660066"/>
              </a:solidFill>
            </a:endParaRPr>
          </a:p>
          <a:p>
            <a:r>
              <a:rPr lang="en-US" altLang="en-US" smtClean="0">
                <a:solidFill>
                  <a:srgbClr val="660066"/>
                </a:solidFill>
              </a:rPr>
              <a:t>Antigen can be detected and serotyped by neutralization with specific antiserum. </a:t>
            </a:r>
          </a:p>
          <a:p>
            <a:r>
              <a:rPr lang="en-US" altLang="en-US" smtClean="0">
                <a:solidFill>
                  <a:srgbClr val="660066"/>
                </a:solidFill>
              </a:rPr>
              <a:t>Specific gene detection by PCR</a:t>
            </a:r>
          </a:p>
          <a:p>
            <a:r>
              <a:rPr lang="en-US" altLang="en-US" smtClean="0">
                <a:solidFill>
                  <a:srgbClr val="660066"/>
                </a:solidFill>
              </a:rPr>
              <a:t>Stool culture</a:t>
            </a:r>
          </a:p>
          <a:p>
            <a:r>
              <a:rPr lang="en-US" altLang="en-US" smtClean="0">
                <a:solidFill>
                  <a:srgbClr val="660066"/>
                </a:solidFill>
              </a:rPr>
              <a:t> Cultures of CSF, serum or throat swab are positive less frequently, but indicative of disease. </a:t>
            </a:r>
          </a:p>
          <a:p>
            <a:r>
              <a:rPr lang="en-US" altLang="en-US" smtClean="0">
                <a:solidFill>
                  <a:srgbClr val="660066"/>
                </a:solidFill>
              </a:rPr>
              <a:t>Antibody detection: Neutralizing Antibody and CFT Antibody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Prevention of poliomyelitis</a:t>
            </a:r>
            <a:r>
              <a:rPr lang="en-US" altLang="en-US" smtClean="0">
                <a:solidFill>
                  <a:srgbClr val="660066"/>
                </a:solidFill>
              </a:rPr>
              <a:t/>
            </a:r>
            <a:br>
              <a:rPr lang="en-US" altLang="en-US" smtClean="0">
                <a:solidFill>
                  <a:srgbClr val="660066"/>
                </a:solidFill>
              </a:rPr>
            </a:br>
            <a:endParaRPr lang="en-US" altLang="en-US" smtClean="0">
              <a:solidFill>
                <a:srgbClr val="660066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3638"/>
          </a:xfrm>
        </p:spPr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Polio Vaccination </a:t>
            </a:r>
          </a:p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Salk vaccine </a:t>
            </a: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-inactivated poliovirus vaccine (IPV) using killed virus - 1952.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Sabin oral poliovirus vaccine </a:t>
            </a: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(OPV), using live attenuated virus- 1960.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In areas where polio is endemic, primary immunization is performed with Sabin OPV.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it has been replaced by the Salk IPV in countries without polio.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Polio Vaccination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Multiple doses required to achieve high humoral conservation rates against all virus types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Babies are given 4 doses through out their infancy.</a:t>
            </a:r>
          </a:p>
          <a:p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</a:rPr>
              <a:t>Reference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7030A0"/>
                </a:solidFill>
                <a:cs typeface="Times New Roman" panose="02020603050405020304" pitchFamily="18" charset="0"/>
              </a:rPr>
              <a:t>Surinder Kumar-Essentials Of Microbiology</a:t>
            </a:r>
          </a:p>
          <a:p>
            <a:r>
              <a:rPr lang="en-US" altLang="en-US" smtClean="0">
                <a:solidFill>
                  <a:srgbClr val="7030A0"/>
                </a:solidFill>
                <a:cs typeface="Times New Roman" panose="02020603050405020304" pitchFamily="18" charset="0"/>
              </a:rPr>
              <a:t>Anandanarayanan-Text Book Of Microbiology</a:t>
            </a:r>
          </a:p>
          <a:p>
            <a:r>
              <a:rPr lang="en-US" altLang="en-US" smtClean="0">
                <a:solidFill>
                  <a:srgbClr val="7030A0"/>
                </a:solidFill>
                <a:cs typeface="Times New Roman" panose="02020603050405020304" pitchFamily="18" charset="0"/>
              </a:rPr>
              <a:t>Apurba Sankar Sastry-Essential of Medical Microbiology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88038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b="1" smtClean="0">
                <a:solidFill>
                  <a:srgbClr val="660066"/>
                </a:solidFill>
              </a:rPr>
              <a:t>Enteroviruses: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 Transmitted by fecal-oral route. However, they do not cause intestinal  symptoms, but are associated with systemic manifestations. Examples: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○ Polio (3 serotypes)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○ Coxsackie A &amp; B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○ Echovirus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○ Enteroviruses  etc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</a:t>
            </a:r>
            <a:r>
              <a:rPr lang="en-US" altLang="en-US" b="1" smtClean="0">
                <a:solidFill>
                  <a:srgbClr val="660066"/>
                </a:solidFill>
              </a:rPr>
              <a:t>Rhinoviruses: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Transmitted by respiratory mode. It is the MC cause of common cold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Picorna virus – poliovirus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RNA viruses with an icosahedral capsid.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The viral particle is about 30nm in diameter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polio= gray matter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Myelitis= inflammation of the spinal cord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</a:rPr>
              <a:t>Serotypes</a:t>
            </a:r>
            <a:r>
              <a:rPr lang="en-US" altLang="en-US" smtClean="0">
                <a:solidFill>
                  <a:srgbClr val="660066"/>
                </a:solidFill>
              </a:rPr>
              <a:t/>
            </a:r>
            <a:br>
              <a:rPr lang="en-US" altLang="en-US" smtClean="0">
                <a:solidFill>
                  <a:srgbClr val="660066"/>
                </a:solidFill>
              </a:rPr>
            </a:br>
            <a:endParaRPr lang="en-US" altLang="en-US" smtClean="0">
              <a:solidFill>
                <a:srgbClr val="660066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821238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•  </a:t>
            </a:r>
            <a:r>
              <a:rPr lang="en-US" altLang="en-US" b="1" i="1" smtClean="0">
                <a:solidFill>
                  <a:srgbClr val="660066"/>
                </a:solidFill>
              </a:rPr>
              <a:t>Type 1 </a:t>
            </a:r>
            <a:r>
              <a:rPr lang="en-US" altLang="en-US" smtClean="0">
                <a:solidFill>
                  <a:srgbClr val="660066"/>
                </a:solidFill>
              </a:rPr>
              <a:t>–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    Most common serotype to cause epidemics.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    Only serotype that is endemic currently in the world.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•  </a:t>
            </a:r>
            <a:r>
              <a:rPr lang="en-US" altLang="en-US" b="1" i="1" smtClean="0">
                <a:solidFill>
                  <a:srgbClr val="660066"/>
                </a:solidFill>
              </a:rPr>
              <a:t>Type 2-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   It is the most antigenic and hence easiest serotype to be eradicated. No natural case has been reported since 1999.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•  </a:t>
            </a:r>
            <a:r>
              <a:rPr lang="en-US" altLang="en-US" b="1" i="1" smtClean="0">
                <a:solidFill>
                  <a:srgbClr val="660066"/>
                </a:solidFill>
              </a:rPr>
              <a:t>Type 3-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b="1" i="1" smtClean="0">
                <a:solidFill>
                  <a:srgbClr val="660066"/>
                </a:solidFill>
              </a:rPr>
              <a:t>   </a:t>
            </a:r>
            <a:r>
              <a:rPr lang="en-US" altLang="en-US" smtClean="0">
                <a:solidFill>
                  <a:srgbClr val="660066"/>
                </a:solidFill>
              </a:rPr>
              <a:t>No natural case caused by serotype-3 has been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reported since 2013.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  <a:cs typeface="Times New Roman" panose="02020603050405020304" pitchFamily="18" charset="0"/>
              </a:rPr>
              <a:t>Resistance: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In feces – for months at 40º C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            -   years at  200º C 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Inactivated by heat and chlorination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4638"/>
          </a:xfrm>
        </p:spPr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Natural infection occurs only in humans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MoT            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        Feco-oral route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Most vulnerable  age group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              6 months to three years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M: F ratio- 3: 1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Seasonal-  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         More during rainy season</a:t>
            </a:r>
            <a:endParaRPr lang="en-US" altLang="en-US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09600"/>
          </a:xfrm>
        </p:spPr>
        <p:txBody>
          <a:bodyPr/>
          <a:lstStyle/>
          <a:p>
            <a:r>
              <a:rPr lang="en-US" altLang="en-US" b="1" smtClean="0">
                <a:solidFill>
                  <a:srgbClr val="660066"/>
                </a:solidFill>
              </a:rPr>
              <a:t>Pathogenesis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8838"/>
          </a:xfrm>
        </p:spPr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IP: 3-6 days(4- 35 days)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Transmitted by oral-fecal contact.</a:t>
            </a:r>
          </a:p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 Person-to-person spread is the most common means of transmission,  followed by contaminated water.</a:t>
            </a:r>
          </a:p>
          <a:p>
            <a:r>
              <a:rPr lang="en-US" altLang="en-US" smtClean="0"/>
              <a:t> </a:t>
            </a:r>
            <a:r>
              <a:rPr lang="en-US" altLang="en-US" smtClean="0">
                <a:solidFill>
                  <a:srgbClr val="660066"/>
                </a:solidFill>
              </a:rPr>
              <a:t>Receptor: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en-US" smtClean="0">
                <a:solidFill>
                  <a:srgbClr val="660066"/>
                </a:solidFill>
              </a:rPr>
              <a:t>     Viral entry into the host cells is mediated by binding to CD155receptors present on the host cell surface.</a:t>
            </a:r>
          </a:p>
          <a:p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  <a:p>
            <a:endParaRPr lang="en-US" altLang="en-US" smtClean="0">
              <a:solidFill>
                <a:srgbClr val="660066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/>
          <a:lstStyle/>
          <a:p>
            <a:r>
              <a:rPr lang="en-US" altLang="en-US" smtClean="0">
                <a:solidFill>
                  <a:srgbClr val="660066"/>
                </a:solidFill>
                <a:cs typeface="Times New Roman" panose="02020603050405020304" pitchFamily="18" charset="0"/>
              </a:rPr>
              <a:t>Pathogenesis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038"/>
          </a:xfrm>
        </p:spPr>
        <p:txBody>
          <a:bodyPr/>
          <a:lstStyle/>
          <a:p>
            <a:pPr>
              <a:buFont typeface="Georgia" panose="02040502050405020303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  </a:t>
            </a:r>
          </a:p>
          <a:p>
            <a:pPr>
              <a:buFont typeface="Georgia" panose="02040502050405020303" pitchFamily="18" charset="0"/>
              <a:buNone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660066"/>
                </a:solidFill>
                <a:cs typeface="Times New Roman" pitchFamily="18" charset="0"/>
              </a:rPr>
              <a:t>Virus is present in blood for 3– 5 days.</a:t>
            </a:r>
          </a:p>
          <a:p>
            <a:pPr>
              <a:defRPr/>
            </a:pPr>
            <a:r>
              <a:rPr lang="en-US" dirty="0" smtClean="0">
                <a:solidFill>
                  <a:srgbClr val="660066"/>
                </a:solidFill>
                <a:cs typeface="Times New Roman" pitchFamily="18" charset="0"/>
              </a:rPr>
              <a:t>It is shed from the </a:t>
            </a:r>
            <a:r>
              <a:rPr lang="en-US" dirty="0" err="1" smtClean="0">
                <a:solidFill>
                  <a:srgbClr val="660066"/>
                </a:solidFill>
                <a:cs typeface="Times New Roman" pitchFamily="18" charset="0"/>
              </a:rPr>
              <a:t>oropharynx</a:t>
            </a:r>
            <a:r>
              <a:rPr lang="en-US" dirty="0" smtClean="0">
                <a:solidFill>
                  <a:srgbClr val="660066"/>
                </a:solidFill>
                <a:cs typeface="Times New Roman" pitchFamily="18" charset="0"/>
              </a:rPr>
              <a:t> for up to 3 weeks and from the GI tract for up to 12 weeks after infection</a:t>
            </a:r>
          </a:p>
          <a:p>
            <a:pPr>
              <a:defRPr/>
            </a:pPr>
            <a:endParaRPr lang="en-US" dirty="0">
              <a:solidFill>
                <a:srgbClr val="660066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1750</TotalTime>
  <Words>1105</Words>
  <Application>Microsoft Office PowerPoint</Application>
  <PresentationFormat>On-screen Show (4:3)</PresentationFormat>
  <Paragraphs>174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Times New Roman</vt:lpstr>
      <vt:lpstr>Georgia</vt:lpstr>
      <vt:lpstr>Wingdings 2</vt:lpstr>
      <vt:lpstr>Calibri</vt:lpstr>
      <vt:lpstr>Urban</vt:lpstr>
      <vt:lpstr>Picorna virus</vt:lpstr>
      <vt:lpstr>Picorna viruses</vt:lpstr>
      <vt:lpstr>PowerPoint Presentation</vt:lpstr>
      <vt:lpstr>Picorna virus – poliovirus </vt:lpstr>
      <vt:lpstr>Serotypes </vt:lpstr>
      <vt:lpstr>Resistance:</vt:lpstr>
      <vt:lpstr>PowerPoint Presentation</vt:lpstr>
      <vt:lpstr>Pathogenesis</vt:lpstr>
      <vt:lpstr>Pathogenesis </vt:lpstr>
      <vt:lpstr>PowerPoint Presentation</vt:lpstr>
      <vt:lpstr>Pathology</vt:lpstr>
      <vt:lpstr>c/m </vt:lpstr>
      <vt:lpstr>According to Symptoms</vt:lpstr>
      <vt:lpstr>Subclinical Infection -Symptoms</vt:lpstr>
      <vt:lpstr>Nonparalytic/abortive polio </vt:lpstr>
      <vt:lpstr>Paralytic polio</vt:lpstr>
      <vt:lpstr>Paralytic polio</vt:lpstr>
      <vt:lpstr>Spinal polio  </vt:lpstr>
      <vt:lpstr>Bulbar polio</vt:lpstr>
      <vt:lpstr>CNS manifestations:</vt:lpstr>
      <vt:lpstr>Post-polio syndrome (PPS) </vt:lpstr>
      <vt:lpstr>Laboratory Diagnosis</vt:lpstr>
      <vt:lpstr>Lab </vt:lpstr>
      <vt:lpstr>Prevention of poliomyelitis </vt:lpstr>
      <vt:lpstr>Polio Vaccination</vt:lpstr>
      <vt:lpstr>Reference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VIROLOGY</dc:title>
  <dc:creator>Ajith</dc:creator>
  <cp:lastModifiedBy>Lib Lab One</cp:lastModifiedBy>
  <cp:revision>189</cp:revision>
  <dcterms:created xsi:type="dcterms:W3CDTF">2009-11-03T02:46:12Z</dcterms:created>
  <dcterms:modified xsi:type="dcterms:W3CDTF">2020-10-31T07:24:14Z</dcterms:modified>
</cp:coreProperties>
</file>